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7" r:id="rId4"/>
    <p:sldId id="258" r:id="rId5"/>
    <p:sldId id="259" r:id="rId6"/>
    <p:sldId id="257" r:id="rId7"/>
    <p:sldId id="260" r:id="rId8"/>
    <p:sldId id="265" r:id="rId9"/>
    <p:sldId id="264" r:id="rId10"/>
    <p:sldId id="266" r:id="rId11"/>
    <p:sldId id="263"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56" autoAdjust="0"/>
    <p:restoredTop sz="94660"/>
  </p:normalViewPr>
  <p:slideViewPr>
    <p:cSldViewPr>
      <p:cViewPr>
        <p:scale>
          <a:sx n="94" d="100"/>
          <a:sy n="94" d="100"/>
        </p:scale>
        <p:origin x="-1314" y="1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58BEFC-7AD3-478E-B9EF-C5D85D6AF713}" type="doc">
      <dgm:prSet loTypeId="urn:microsoft.com/office/officeart/2005/8/layout/rings+Icon" loCatId="officeonline" qsTypeId="urn:microsoft.com/office/officeart/2005/8/quickstyle/3d3" qsCatId="3D" csTypeId="urn:microsoft.com/office/officeart/2005/8/colors/accent1_2" csCatId="accent1" phldr="1"/>
      <dgm:spPr/>
    </dgm:pt>
    <dgm:pt modelId="{C1F6228C-5A51-4F99-96E4-0C8533D926FD}">
      <dgm:prSet phldrT="[Text]"/>
      <dgm:spPr/>
      <dgm:t>
        <a:bodyPr/>
        <a:lstStyle/>
        <a:p>
          <a:r>
            <a:rPr lang="en-US" dirty="0" smtClean="0"/>
            <a:t>15</a:t>
          </a:r>
          <a:endParaRPr lang="en-US" dirty="0"/>
        </a:p>
      </dgm:t>
    </dgm:pt>
    <dgm:pt modelId="{89039008-9880-49F8-9D57-65CDC099F7CE}" type="parTrans" cxnId="{DCE3608F-2071-40D5-8CE9-6E863B7CCE5A}">
      <dgm:prSet/>
      <dgm:spPr/>
      <dgm:t>
        <a:bodyPr/>
        <a:lstStyle/>
        <a:p>
          <a:endParaRPr lang="en-US"/>
        </a:p>
      </dgm:t>
    </dgm:pt>
    <dgm:pt modelId="{DDC2430F-4669-4F5C-8586-EAAF5A26FFC0}" type="sibTrans" cxnId="{DCE3608F-2071-40D5-8CE9-6E863B7CCE5A}">
      <dgm:prSet/>
      <dgm:spPr/>
      <dgm:t>
        <a:bodyPr/>
        <a:lstStyle/>
        <a:p>
          <a:endParaRPr lang="en-US"/>
        </a:p>
      </dgm:t>
    </dgm:pt>
    <dgm:pt modelId="{ED4F25CC-A0AA-4BA5-AF51-DB6F15A3664D}">
      <dgm:prSet phldrT="[Text]"/>
      <dgm:spPr/>
      <dgm:t>
        <a:bodyPr/>
        <a:lstStyle/>
        <a:p>
          <a:endParaRPr lang="en-US" dirty="0"/>
        </a:p>
      </dgm:t>
    </dgm:pt>
    <dgm:pt modelId="{F8166C2F-C905-453D-9FC7-401579C89837}" type="parTrans" cxnId="{64E21D5E-6081-4120-BA69-94A1578991BE}">
      <dgm:prSet/>
      <dgm:spPr/>
      <dgm:t>
        <a:bodyPr/>
        <a:lstStyle/>
        <a:p>
          <a:endParaRPr lang="en-US"/>
        </a:p>
      </dgm:t>
    </dgm:pt>
    <dgm:pt modelId="{4BDABBA2-6123-4C61-9E2F-47476D6E52DC}" type="sibTrans" cxnId="{64E21D5E-6081-4120-BA69-94A1578991BE}">
      <dgm:prSet/>
      <dgm:spPr/>
      <dgm:t>
        <a:bodyPr/>
        <a:lstStyle/>
        <a:p>
          <a:endParaRPr lang="en-US"/>
        </a:p>
      </dgm:t>
    </dgm:pt>
    <dgm:pt modelId="{7B0DBA3F-0F72-4AE9-9365-FBADF963818F}">
      <dgm:prSet phldrT="[Text]"/>
      <dgm:spPr/>
      <dgm:t>
        <a:bodyPr/>
        <a:lstStyle/>
        <a:p>
          <a:endParaRPr lang="en-US" dirty="0"/>
        </a:p>
      </dgm:t>
    </dgm:pt>
    <dgm:pt modelId="{61B77581-AC53-4DEA-97CE-D98C3D139DA0}" type="parTrans" cxnId="{6D9F9347-BFEA-4CB7-AECF-F84419B1749D}">
      <dgm:prSet/>
      <dgm:spPr/>
      <dgm:t>
        <a:bodyPr/>
        <a:lstStyle/>
        <a:p>
          <a:endParaRPr lang="en-US"/>
        </a:p>
      </dgm:t>
    </dgm:pt>
    <dgm:pt modelId="{5A01F438-0C71-4011-9EE4-FCCC85D15BC1}" type="sibTrans" cxnId="{6D9F9347-BFEA-4CB7-AECF-F84419B1749D}">
      <dgm:prSet/>
      <dgm:spPr/>
      <dgm:t>
        <a:bodyPr/>
        <a:lstStyle/>
        <a:p>
          <a:endParaRPr lang="en-US"/>
        </a:p>
      </dgm:t>
    </dgm:pt>
    <dgm:pt modelId="{5925905C-0288-47F9-8AB8-4B6E502FB126}" type="pres">
      <dgm:prSet presAssocID="{FB58BEFC-7AD3-478E-B9EF-C5D85D6AF713}" presName="Name0" presStyleCnt="0">
        <dgm:presLayoutVars>
          <dgm:chMax val="7"/>
          <dgm:dir/>
          <dgm:resizeHandles val="exact"/>
        </dgm:presLayoutVars>
      </dgm:prSet>
      <dgm:spPr/>
    </dgm:pt>
    <dgm:pt modelId="{84278A05-26BC-4689-AB47-C3632232FE65}" type="pres">
      <dgm:prSet presAssocID="{FB58BEFC-7AD3-478E-B9EF-C5D85D6AF713}" presName="ellipse1" presStyleLbl="vennNode1" presStyleIdx="0" presStyleCnt="3" custLinFactNeighborX="9760" custLinFactNeighborY="2778">
        <dgm:presLayoutVars>
          <dgm:bulletEnabled val="1"/>
        </dgm:presLayoutVars>
      </dgm:prSet>
      <dgm:spPr/>
      <dgm:t>
        <a:bodyPr/>
        <a:lstStyle/>
        <a:p>
          <a:endParaRPr lang="en-US"/>
        </a:p>
      </dgm:t>
    </dgm:pt>
    <dgm:pt modelId="{27E3613E-CCF8-48FD-9374-EA74FC347BD4}" type="pres">
      <dgm:prSet presAssocID="{FB58BEFC-7AD3-478E-B9EF-C5D85D6AF713}" presName="ellipse2" presStyleLbl="vennNode1" presStyleIdx="1" presStyleCnt="3" custLinFactNeighborX="-2816" custLinFactNeighborY="-8351">
        <dgm:presLayoutVars>
          <dgm:bulletEnabled val="1"/>
        </dgm:presLayoutVars>
      </dgm:prSet>
      <dgm:spPr/>
      <dgm:t>
        <a:bodyPr/>
        <a:lstStyle/>
        <a:p>
          <a:endParaRPr lang="en-US"/>
        </a:p>
      </dgm:t>
    </dgm:pt>
    <dgm:pt modelId="{5AB92C73-5C81-4EAD-819F-92ED0D51F9FD}" type="pres">
      <dgm:prSet presAssocID="{FB58BEFC-7AD3-478E-B9EF-C5D85D6AF713}" presName="ellipse3" presStyleLbl="vennNode1" presStyleIdx="2" presStyleCnt="3" custLinFactNeighborX="-15331" custLinFactNeighborY="5565">
        <dgm:presLayoutVars>
          <dgm:bulletEnabled val="1"/>
        </dgm:presLayoutVars>
      </dgm:prSet>
      <dgm:spPr/>
      <dgm:t>
        <a:bodyPr/>
        <a:lstStyle/>
        <a:p>
          <a:endParaRPr lang="en-US"/>
        </a:p>
      </dgm:t>
    </dgm:pt>
  </dgm:ptLst>
  <dgm:cxnLst>
    <dgm:cxn modelId="{6D9F9347-BFEA-4CB7-AECF-F84419B1749D}" srcId="{FB58BEFC-7AD3-478E-B9EF-C5D85D6AF713}" destId="{7B0DBA3F-0F72-4AE9-9365-FBADF963818F}" srcOrd="2" destOrd="0" parTransId="{61B77581-AC53-4DEA-97CE-D98C3D139DA0}" sibTransId="{5A01F438-0C71-4011-9EE4-FCCC85D15BC1}"/>
    <dgm:cxn modelId="{CC3FA0D7-4312-44D7-BA6B-7A77B5927C5A}" type="presOf" srcId="{7B0DBA3F-0F72-4AE9-9365-FBADF963818F}" destId="{5AB92C73-5C81-4EAD-819F-92ED0D51F9FD}" srcOrd="0" destOrd="0" presId="urn:microsoft.com/office/officeart/2005/8/layout/rings+Icon"/>
    <dgm:cxn modelId="{DCE3608F-2071-40D5-8CE9-6E863B7CCE5A}" srcId="{FB58BEFC-7AD3-478E-B9EF-C5D85D6AF713}" destId="{C1F6228C-5A51-4F99-96E4-0C8533D926FD}" srcOrd="0" destOrd="0" parTransId="{89039008-9880-49F8-9D57-65CDC099F7CE}" sibTransId="{DDC2430F-4669-4F5C-8586-EAAF5A26FFC0}"/>
    <dgm:cxn modelId="{967329AF-ACCD-4913-9E30-92BBE8A47A08}" type="presOf" srcId="{FB58BEFC-7AD3-478E-B9EF-C5D85D6AF713}" destId="{5925905C-0288-47F9-8AB8-4B6E502FB126}" srcOrd="0" destOrd="0" presId="urn:microsoft.com/office/officeart/2005/8/layout/rings+Icon"/>
    <dgm:cxn modelId="{64E21D5E-6081-4120-BA69-94A1578991BE}" srcId="{FB58BEFC-7AD3-478E-B9EF-C5D85D6AF713}" destId="{ED4F25CC-A0AA-4BA5-AF51-DB6F15A3664D}" srcOrd="1" destOrd="0" parTransId="{F8166C2F-C905-453D-9FC7-401579C89837}" sibTransId="{4BDABBA2-6123-4C61-9E2F-47476D6E52DC}"/>
    <dgm:cxn modelId="{979BF4EB-BB93-4167-9FC4-A00348A42531}" type="presOf" srcId="{ED4F25CC-A0AA-4BA5-AF51-DB6F15A3664D}" destId="{27E3613E-CCF8-48FD-9374-EA74FC347BD4}" srcOrd="0" destOrd="0" presId="urn:microsoft.com/office/officeart/2005/8/layout/rings+Icon"/>
    <dgm:cxn modelId="{61EB154C-44DF-4050-BB73-CDD92E1C6600}" type="presOf" srcId="{C1F6228C-5A51-4F99-96E4-0C8533D926FD}" destId="{84278A05-26BC-4689-AB47-C3632232FE65}" srcOrd="0" destOrd="0" presId="urn:microsoft.com/office/officeart/2005/8/layout/rings+Icon"/>
    <dgm:cxn modelId="{BA860A43-7A4A-4FF1-B325-BD4DED454742}" type="presParOf" srcId="{5925905C-0288-47F9-8AB8-4B6E502FB126}" destId="{84278A05-26BC-4689-AB47-C3632232FE65}" srcOrd="0" destOrd="0" presId="urn:microsoft.com/office/officeart/2005/8/layout/rings+Icon"/>
    <dgm:cxn modelId="{6DA9821E-DF16-4760-B36E-2CA71F183F23}" type="presParOf" srcId="{5925905C-0288-47F9-8AB8-4B6E502FB126}" destId="{27E3613E-CCF8-48FD-9374-EA74FC347BD4}" srcOrd="1" destOrd="0" presId="urn:microsoft.com/office/officeart/2005/8/layout/rings+Icon"/>
    <dgm:cxn modelId="{F906A434-DE69-444E-8F41-593140BAC09D}" type="presParOf" srcId="{5925905C-0288-47F9-8AB8-4B6E502FB126}" destId="{5AB92C73-5C81-4EAD-819F-92ED0D51F9FD}" srcOrd="2"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278A05-26BC-4689-AB47-C3632232FE65}">
      <dsp:nvSpPr>
        <dsp:cNvPr id="0" name=""/>
        <dsp:cNvSpPr/>
      </dsp:nvSpPr>
      <dsp:spPr>
        <a:xfrm>
          <a:off x="1600204" y="76193"/>
          <a:ext cx="2742782" cy="2742742"/>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15</a:t>
          </a:r>
          <a:endParaRPr lang="en-US" sz="6500" kern="1200" dirty="0"/>
        </a:p>
      </dsp:txBody>
      <dsp:txXfrm>
        <a:off x="2001875" y="477858"/>
        <a:ext cx="1939440" cy="1939412"/>
      </dsp:txXfrm>
    </dsp:sp>
    <dsp:sp modelId="{27E3613E-CCF8-48FD-9374-EA74FC347BD4}">
      <dsp:nvSpPr>
        <dsp:cNvPr id="0" name=""/>
        <dsp:cNvSpPr/>
      </dsp:nvSpPr>
      <dsp:spPr>
        <a:xfrm>
          <a:off x="2667006" y="1600210"/>
          <a:ext cx="2742782" cy="2742742"/>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3068677" y="2001875"/>
        <a:ext cx="1939440" cy="1939412"/>
      </dsp:txXfrm>
    </dsp:sp>
    <dsp:sp modelId="{5AB92C73-5C81-4EAD-819F-92ED0D51F9FD}">
      <dsp:nvSpPr>
        <dsp:cNvPr id="0" name=""/>
        <dsp:cNvSpPr/>
      </dsp:nvSpPr>
      <dsp:spPr>
        <a:xfrm>
          <a:off x="3733812" y="152633"/>
          <a:ext cx="2742782" cy="2742742"/>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4135483" y="554298"/>
        <a:ext cx="1939440" cy="1939412"/>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254A8DCB-A80E-4F77-A624-665B1C003D8B}" type="datetimeFigureOut">
              <a:rPr lang="en-US" smtClean="0"/>
              <a:pPr/>
              <a:t>5/9/2012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35B534E-9BAC-4E05-8155-12C3EE1AAE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4A8DCB-A80E-4F77-A624-665B1C003D8B}" type="datetimeFigureOut">
              <a:rPr lang="en-US" smtClean="0"/>
              <a:pPr/>
              <a:t>5/9/2012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B534E-9BAC-4E05-8155-12C3EE1AAE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4A8DCB-A80E-4F77-A624-665B1C003D8B}" type="datetimeFigureOut">
              <a:rPr lang="en-US" smtClean="0"/>
              <a:pPr/>
              <a:t>5/9/2012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B534E-9BAC-4E05-8155-12C3EE1AAE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254A8DCB-A80E-4F77-A624-665B1C003D8B}" type="datetimeFigureOut">
              <a:rPr lang="en-US" smtClean="0"/>
              <a:pPr/>
              <a:t>5/9/2012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335B534E-9BAC-4E05-8155-12C3EE1AAE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254A8DCB-A80E-4F77-A624-665B1C003D8B}" type="datetimeFigureOut">
              <a:rPr lang="en-US" smtClean="0"/>
              <a:pPr/>
              <a:t>5/9/2012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335B534E-9BAC-4E05-8155-12C3EE1AAEC3}"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254A8DCB-A80E-4F77-A624-665B1C003D8B}" type="datetimeFigureOut">
              <a:rPr lang="en-US" smtClean="0"/>
              <a:pPr/>
              <a:t>5/9/2012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335B534E-9BAC-4E05-8155-12C3EE1AAE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254A8DCB-A80E-4F77-A624-665B1C003D8B}" type="datetimeFigureOut">
              <a:rPr lang="en-US" smtClean="0"/>
              <a:pPr/>
              <a:t>5/9/2012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335B534E-9BAC-4E05-8155-12C3EE1AAEC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4A8DCB-A80E-4F77-A624-665B1C003D8B}" type="datetimeFigureOut">
              <a:rPr lang="en-US" smtClean="0"/>
              <a:pPr/>
              <a:t>5/9/2012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5B534E-9BAC-4E05-8155-12C3EE1AAE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254A8DCB-A80E-4F77-A624-665B1C003D8B}" type="datetimeFigureOut">
              <a:rPr lang="en-US" smtClean="0"/>
              <a:pPr/>
              <a:t>5/9/2012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335B534E-9BAC-4E05-8155-12C3EE1AAE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254A8DCB-A80E-4F77-A624-665B1C003D8B}" type="datetimeFigureOut">
              <a:rPr lang="en-US" smtClean="0"/>
              <a:pPr/>
              <a:t>5/9/2012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335B534E-9BAC-4E05-8155-12C3EE1AAEC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254A8DCB-A80E-4F77-A624-665B1C003D8B}" type="datetimeFigureOut">
              <a:rPr lang="en-US" smtClean="0"/>
              <a:pPr/>
              <a:t>5/9/2012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335B534E-9BAC-4E05-8155-12C3EE1AAEC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54A8DCB-A80E-4F77-A624-665B1C003D8B}" type="datetimeFigureOut">
              <a:rPr lang="en-US" smtClean="0"/>
              <a:pPr/>
              <a:t>5/9/2012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35B534E-9BAC-4E05-8155-12C3EE1AAEC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Venn Diagrams</a:t>
            </a:r>
            <a:endParaRPr lang="en-US" dirty="0"/>
          </a:p>
        </p:txBody>
      </p:sp>
      <p:sp>
        <p:nvSpPr>
          <p:cNvPr id="3" name="Subtitle 2"/>
          <p:cNvSpPr>
            <a:spLocks noGrp="1"/>
          </p:cNvSpPr>
          <p:nvPr>
            <p:ph type="subTitle" idx="1"/>
          </p:nvPr>
        </p:nvSpPr>
        <p:spPr/>
        <p:txBody>
          <a:bodyPr/>
          <a:lstStyle/>
          <a:p>
            <a:r>
              <a:rPr lang="en-US" dirty="0" smtClean="0"/>
              <a:t>By: Samantha </a:t>
            </a:r>
            <a:r>
              <a:rPr lang="en-US" dirty="0" err="1" smtClean="0"/>
              <a:t>DeLorenzo</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a:xfrm>
            <a:off x="381000" y="1633536"/>
            <a:ext cx="5105400" cy="4233864"/>
          </a:xfrm>
        </p:spPr>
        <p:txBody>
          <a:bodyPr>
            <a:normAutofit/>
          </a:bodyPr>
          <a:lstStyle/>
          <a:p>
            <a:endParaRPr lang="en-US" dirty="0"/>
          </a:p>
          <a:p>
            <a:pPr marL="512064" indent="-457200">
              <a:buAutoNum type="arabicPeriod"/>
            </a:pPr>
            <a:r>
              <a:rPr lang="en-US" dirty="0" smtClean="0"/>
              <a:t>How many people have chosen both chocolate and chocolate with peanuts?</a:t>
            </a:r>
          </a:p>
          <a:p>
            <a:pPr marL="512064" indent="-457200">
              <a:buAutoNum type="arabicPeriod"/>
            </a:pPr>
            <a:endParaRPr lang="en-US" dirty="0" smtClean="0"/>
          </a:p>
          <a:p>
            <a:pPr marL="512064" indent="-457200">
              <a:buAutoNum type="arabicPeriod"/>
            </a:pPr>
            <a:r>
              <a:rPr lang="en-US" dirty="0" smtClean="0"/>
              <a:t>How many people chose all three (chocolate peanuts and caramel)?</a:t>
            </a:r>
          </a:p>
          <a:p>
            <a:endParaRPr lang="en-US" dirty="0"/>
          </a:p>
          <a:p>
            <a:pPr marL="512064" indent="-457200">
              <a:buAutoNum type="arabicPeriod"/>
            </a:pPr>
            <a:endParaRPr lang="en-US" dirty="0"/>
          </a:p>
        </p:txBody>
      </p:sp>
    </p:spTree>
    <p:extLst>
      <p:ext uri="{BB962C8B-B14F-4D97-AF65-F5344CB8AC3E}">
        <p14:creationId xmlns:p14="http://schemas.microsoft.com/office/powerpoint/2010/main" val="2404748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Higher Level thinking Problem:</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2999" y="3810000"/>
            <a:ext cx="1788393" cy="2384524"/>
          </a:xfrm>
          <a:prstGeom prst="rect">
            <a:avLst/>
          </a:prstGeom>
        </p:spPr>
      </p:pic>
      <p:sp>
        <p:nvSpPr>
          <p:cNvPr id="6" name="TextBox 5"/>
          <p:cNvSpPr txBox="1"/>
          <p:nvPr/>
        </p:nvSpPr>
        <p:spPr>
          <a:xfrm>
            <a:off x="2895600" y="3810000"/>
            <a:ext cx="1981200" cy="646331"/>
          </a:xfrm>
          <a:prstGeom prst="rect">
            <a:avLst/>
          </a:prstGeom>
          <a:noFill/>
        </p:spPr>
        <p:txBody>
          <a:bodyPr wrap="square" rtlCol="0">
            <a:spAutoFit/>
          </a:bodyPr>
          <a:lstStyle/>
          <a:p>
            <a:r>
              <a:rPr lang="en-US" dirty="0" smtClean="0"/>
              <a:t>Labeling her Venn diagram</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400" y="3810000"/>
            <a:ext cx="1828800" cy="2438400"/>
          </a:xfrm>
          <a:prstGeom prst="rect">
            <a:avLst/>
          </a:prstGeom>
        </p:spPr>
      </p:pic>
      <p:sp>
        <p:nvSpPr>
          <p:cNvPr id="9" name="TextBox 8"/>
          <p:cNvSpPr txBox="1"/>
          <p:nvPr/>
        </p:nvSpPr>
        <p:spPr>
          <a:xfrm>
            <a:off x="7239000" y="3886200"/>
            <a:ext cx="1600200" cy="2308324"/>
          </a:xfrm>
          <a:prstGeom prst="rect">
            <a:avLst/>
          </a:prstGeom>
          <a:noFill/>
        </p:spPr>
        <p:txBody>
          <a:bodyPr wrap="square" rtlCol="0">
            <a:spAutoFit/>
          </a:bodyPr>
          <a:lstStyle/>
          <a:p>
            <a:r>
              <a:rPr lang="en-US" dirty="0" smtClean="0"/>
              <a:t>Filling in her Venn diagram based on the information given in the problem</a:t>
            </a:r>
            <a:endParaRPr lang="en-US" dirty="0"/>
          </a:p>
        </p:txBody>
      </p:sp>
      <p:sp>
        <p:nvSpPr>
          <p:cNvPr id="10" name="Content Placeholder 9"/>
          <p:cNvSpPr>
            <a:spLocks noGrp="1"/>
          </p:cNvSpPr>
          <p:nvPr>
            <p:ph idx="1"/>
          </p:nvPr>
        </p:nvSpPr>
        <p:spPr>
          <a:xfrm>
            <a:off x="457200" y="1600200"/>
            <a:ext cx="8229600" cy="2209800"/>
          </a:xfrm>
        </p:spPr>
        <p:txBody>
          <a:bodyPr>
            <a:normAutofit lnSpcReduction="10000"/>
          </a:bodyPr>
          <a:lstStyle/>
          <a:p>
            <a:r>
              <a:rPr lang="en-US" sz="2000" dirty="0" smtClean="0"/>
              <a:t>A person is given a bunch of different varieties of candy. 9 pieces can be distributed throughout chocolate, chocolate and peanuts, and chocolate peanuts and caramel. Also, 11 pieces could be distributed between chocolate, chocolate and caramel, and chocolate peanuts and caramel. Two pieces belong in the chocolate caramel and peanuts section. How many pieces of candy are their?</a:t>
            </a:r>
            <a:endParaRPr lang="en-US" sz="2000" dirty="0"/>
          </a:p>
        </p:txBody>
      </p:sp>
    </p:spTree>
    <p:extLst>
      <p:ext uri="{BB962C8B-B14F-4D97-AF65-F5344CB8AC3E}">
        <p14:creationId xmlns:p14="http://schemas.microsoft.com/office/powerpoint/2010/main" val="140281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62200" y="1600200"/>
            <a:ext cx="4064000" cy="3048000"/>
          </a:xfrm>
        </p:spPr>
      </p:pic>
      <p:sp>
        <p:nvSpPr>
          <p:cNvPr id="5" name="TextBox 4"/>
          <p:cNvSpPr txBox="1"/>
          <p:nvPr/>
        </p:nvSpPr>
        <p:spPr>
          <a:xfrm>
            <a:off x="6324600" y="4777958"/>
            <a:ext cx="2362200" cy="1815882"/>
          </a:xfrm>
          <a:prstGeom prst="rect">
            <a:avLst/>
          </a:prstGeom>
          <a:noFill/>
        </p:spPr>
        <p:txBody>
          <a:bodyPr wrap="square" rtlCol="0">
            <a:spAutoFit/>
          </a:bodyPr>
          <a:lstStyle/>
          <a:p>
            <a:r>
              <a:rPr lang="en-US" sz="2800" dirty="0" smtClean="0"/>
              <a:t>There are a total of12 pieces of candy.</a:t>
            </a:r>
            <a:endParaRPr lang="en-US" sz="2800" dirty="0"/>
          </a:p>
        </p:txBody>
      </p:sp>
    </p:spTree>
    <p:extLst>
      <p:ext uri="{BB962C8B-B14F-4D97-AF65-F5344CB8AC3E}">
        <p14:creationId xmlns:p14="http://schemas.microsoft.com/office/powerpoint/2010/main" val="581173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a:t>
            </a:r>
            <a:endParaRPr lang="en-US" dirty="0"/>
          </a:p>
        </p:txBody>
      </p:sp>
      <p:sp>
        <p:nvSpPr>
          <p:cNvPr id="3" name="Content Placeholder 2"/>
          <p:cNvSpPr>
            <a:spLocks noGrp="1"/>
          </p:cNvSpPr>
          <p:nvPr>
            <p:ph idx="1"/>
          </p:nvPr>
        </p:nvSpPr>
        <p:spPr/>
        <p:txBody>
          <a:bodyPr/>
          <a:lstStyle/>
          <a:p>
            <a:r>
              <a:rPr lang="en-US" dirty="0" smtClean="0"/>
              <a:t>3 Circle Venn-diagrams</a:t>
            </a:r>
          </a:p>
          <a:p>
            <a:pPr>
              <a:buNone/>
            </a:pPr>
            <a:endParaRPr lang="en-US" dirty="0" smtClean="0"/>
          </a:p>
          <a:p>
            <a:r>
              <a:rPr lang="en-US" dirty="0" smtClean="0"/>
              <a:t>Variety of Chocolate  </a:t>
            </a:r>
          </a:p>
          <a:p>
            <a:pPr>
              <a:buNone/>
            </a:pPr>
            <a:endParaRPr lang="en-US" dirty="0"/>
          </a:p>
        </p:txBody>
      </p:sp>
      <p:pic>
        <p:nvPicPr>
          <p:cNvPr id="4" name="Picture 3" descr="Chocolate.jpg"/>
          <p:cNvPicPr>
            <a:picLocks noChangeAspect="1"/>
          </p:cNvPicPr>
          <p:nvPr/>
        </p:nvPicPr>
        <p:blipFill>
          <a:blip r:embed="rId2" cstate="print"/>
          <a:stretch>
            <a:fillRect/>
          </a:stretch>
        </p:blipFill>
        <p:spPr>
          <a:xfrm>
            <a:off x="5257800" y="4038600"/>
            <a:ext cx="2667000" cy="1929534"/>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Anticipatory Set…</a:t>
            </a:r>
            <a:endParaRPr lang="en-US" dirty="0"/>
          </a:p>
        </p:txBody>
      </p:sp>
      <p:sp>
        <p:nvSpPr>
          <p:cNvPr id="3" name="Content Placeholder 2"/>
          <p:cNvSpPr>
            <a:spLocks noGrp="1"/>
          </p:cNvSpPr>
          <p:nvPr>
            <p:ph idx="1"/>
          </p:nvPr>
        </p:nvSpPr>
        <p:spPr/>
        <p:txBody>
          <a:bodyPr/>
          <a:lstStyle/>
          <a:p>
            <a:r>
              <a:rPr lang="en-US" dirty="0" smtClean="0"/>
              <a:t>33 Chocolate</a:t>
            </a:r>
          </a:p>
          <a:p>
            <a:r>
              <a:rPr lang="en-US" dirty="0" smtClean="0"/>
              <a:t>10 Chocolate with Caramel</a:t>
            </a:r>
          </a:p>
          <a:p>
            <a:r>
              <a:rPr lang="en-US" dirty="0" smtClean="0"/>
              <a:t>14 Chocolate with Peanuts</a:t>
            </a:r>
          </a:p>
          <a:p>
            <a:r>
              <a:rPr lang="en-US" dirty="0" smtClean="0"/>
              <a:t>6 that have all three</a:t>
            </a:r>
          </a:p>
          <a:p>
            <a:endParaRPr lang="en-US" dirty="0" smtClean="0"/>
          </a:p>
          <a:p>
            <a:pPr>
              <a:buNone/>
            </a:pPr>
            <a:endParaRPr lang="en-US" dirty="0"/>
          </a:p>
        </p:txBody>
      </p:sp>
      <p:sp>
        <p:nvSpPr>
          <p:cNvPr id="4" name="TextBox 3"/>
          <p:cNvSpPr txBox="1"/>
          <p:nvPr/>
        </p:nvSpPr>
        <p:spPr>
          <a:xfrm>
            <a:off x="685800" y="4724400"/>
            <a:ext cx="7010400" cy="1200329"/>
          </a:xfrm>
          <a:prstGeom prst="rect">
            <a:avLst/>
          </a:prstGeom>
          <a:noFill/>
        </p:spPr>
        <p:txBody>
          <a:bodyPr wrap="square" rtlCol="0">
            <a:spAutoFit/>
          </a:bodyPr>
          <a:lstStyle/>
          <a:p>
            <a:pPr algn="ctr"/>
            <a:r>
              <a:rPr lang="en-US" sz="3600" dirty="0" smtClean="0"/>
              <a:t>How many pieces of candy are their?</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a:xfrm>
            <a:off x="457200" y="1882808"/>
            <a:ext cx="8229600" cy="2689192"/>
          </a:xfrm>
        </p:spPr>
        <p:txBody>
          <a:bodyPr/>
          <a:lstStyle/>
          <a:p>
            <a:r>
              <a:rPr lang="en-US" dirty="0" smtClean="0"/>
              <a:t>Student will learn to organize data accordingly.</a:t>
            </a:r>
          </a:p>
          <a:p>
            <a:r>
              <a:rPr lang="en-US" dirty="0" smtClean="0"/>
              <a:t>Student will learn how to interpret data that is given on a Venn diagram.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Given a three circle Venn-diagram the student will record data accurately with 100% accuracy.</a:t>
            </a:r>
          </a:p>
          <a:p>
            <a:r>
              <a:rPr lang="en-US" dirty="0" smtClean="0"/>
              <a:t>Given a three circle Venn-diagram that is filled in with data, the student will be able to answer questions correctly with 100% accuracy based on the given information.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Definitions</a:t>
            </a:r>
            <a:endParaRPr lang="en-US" dirty="0"/>
          </a:p>
        </p:txBody>
      </p:sp>
      <p:sp>
        <p:nvSpPr>
          <p:cNvPr id="3" name="Content Placeholder 2"/>
          <p:cNvSpPr>
            <a:spLocks noGrp="1"/>
          </p:cNvSpPr>
          <p:nvPr>
            <p:ph idx="1"/>
          </p:nvPr>
        </p:nvSpPr>
        <p:spPr>
          <a:xfrm>
            <a:off x="609600" y="1524000"/>
            <a:ext cx="8305800" cy="5105400"/>
          </a:xfrm>
        </p:spPr>
        <p:txBody>
          <a:bodyPr>
            <a:normAutofit fontScale="92500" lnSpcReduction="20000"/>
          </a:bodyPr>
          <a:lstStyle/>
          <a:p>
            <a:r>
              <a:rPr lang="en-US" dirty="0" smtClean="0"/>
              <a:t>Venn Diagram- a</a:t>
            </a:r>
            <a:r>
              <a:rPr lang="en-US" dirty="0"/>
              <a:t> diagram that uses circles to represent sets and </a:t>
            </a:r>
            <a:r>
              <a:rPr lang="en-US" dirty="0" smtClean="0"/>
              <a:t>their relationships</a:t>
            </a:r>
            <a:r>
              <a:rPr lang="en-US" dirty="0"/>
              <a:t>.</a:t>
            </a:r>
            <a:endParaRPr lang="en-US" dirty="0" smtClean="0"/>
          </a:p>
          <a:p>
            <a:pPr>
              <a:buNone/>
            </a:pPr>
            <a:endParaRPr lang="en-US" dirty="0" smtClean="0"/>
          </a:p>
          <a:p>
            <a:r>
              <a:rPr lang="en-US" dirty="0" smtClean="0"/>
              <a:t>Intersection- consists of all elements in both A and B. </a:t>
            </a:r>
          </a:p>
          <a:p>
            <a:pPr>
              <a:buNone/>
            </a:pPr>
            <a:endParaRPr lang="en-US" dirty="0" smtClean="0"/>
          </a:p>
          <a:p>
            <a:r>
              <a:rPr lang="en-US" dirty="0" smtClean="0"/>
              <a:t>Universe- gives us the set of elements being considered (everything inside and outside A and B)</a:t>
            </a:r>
          </a:p>
          <a:p>
            <a:pPr>
              <a:buNone/>
            </a:pPr>
            <a:endParaRPr lang="en-US" dirty="0" smtClean="0"/>
          </a:p>
          <a:p>
            <a:r>
              <a:rPr lang="en-US" dirty="0" smtClean="0"/>
              <a:t>Union-everything in either A and B</a:t>
            </a:r>
            <a:endParaRPr lang="en-US" dirty="0"/>
          </a:p>
        </p:txBody>
      </p:sp>
      <p:pic>
        <p:nvPicPr>
          <p:cNvPr id="4" name="Picture 3" descr="venn diagram.jpg"/>
          <p:cNvPicPr>
            <a:picLocks noChangeAspect="1"/>
          </p:cNvPicPr>
          <p:nvPr/>
        </p:nvPicPr>
        <p:blipFill>
          <a:blip r:embed="rId2" cstate="print"/>
          <a:stretch>
            <a:fillRect/>
          </a:stretch>
        </p:blipFill>
        <p:spPr>
          <a:xfrm>
            <a:off x="5160879" y="2252662"/>
            <a:ext cx="1080672" cy="719138"/>
          </a:xfrm>
          <a:prstGeom prst="rect">
            <a:avLst/>
          </a:prstGeom>
        </p:spPr>
      </p:pic>
      <p:pic>
        <p:nvPicPr>
          <p:cNvPr id="5" name="Picture 4" descr="intersection.jpg"/>
          <p:cNvPicPr>
            <a:picLocks noChangeAspect="1"/>
          </p:cNvPicPr>
          <p:nvPr/>
        </p:nvPicPr>
        <p:blipFill>
          <a:blip r:embed="rId3" cstate="print"/>
          <a:stretch>
            <a:fillRect/>
          </a:stretch>
        </p:blipFill>
        <p:spPr>
          <a:xfrm>
            <a:off x="2764155" y="3429000"/>
            <a:ext cx="1152525" cy="838200"/>
          </a:xfrm>
          <a:prstGeom prst="rect">
            <a:avLst/>
          </a:prstGeom>
        </p:spPr>
      </p:pic>
      <p:pic>
        <p:nvPicPr>
          <p:cNvPr id="6" name="Picture 5" descr="universe.jpg"/>
          <p:cNvPicPr>
            <a:picLocks noChangeAspect="1"/>
          </p:cNvPicPr>
          <p:nvPr/>
        </p:nvPicPr>
        <p:blipFill>
          <a:blip r:embed="rId4" cstate="print"/>
          <a:stretch>
            <a:fillRect/>
          </a:stretch>
        </p:blipFill>
        <p:spPr>
          <a:xfrm>
            <a:off x="2423160" y="4953000"/>
            <a:ext cx="1138382" cy="883920"/>
          </a:xfrm>
          <a:prstGeom prst="rect">
            <a:avLst/>
          </a:prstGeom>
        </p:spPr>
      </p:pic>
      <p:pic>
        <p:nvPicPr>
          <p:cNvPr id="7" name="Picture 6" descr="union.jpg"/>
          <p:cNvPicPr>
            <a:picLocks noChangeAspect="1"/>
          </p:cNvPicPr>
          <p:nvPr/>
        </p:nvPicPr>
        <p:blipFill>
          <a:blip r:embed="rId5" cstate="print"/>
          <a:stretch>
            <a:fillRect/>
          </a:stretch>
        </p:blipFill>
        <p:spPr>
          <a:xfrm>
            <a:off x="7239000" y="5542280"/>
            <a:ext cx="1377762" cy="99536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a:xfrm>
            <a:off x="457200" y="1447800"/>
            <a:ext cx="8229600" cy="4572000"/>
          </a:xfrm>
        </p:spPr>
        <p:txBody>
          <a:bodyPr>
            <a:normAutofit fontScale="92500" lnSpcReduction="20000"/>
          </a:bodyPr>
          <a:lstStyle/>
          <a:p>
            <a:pPr marL="578358" lvl="0" indent="-514350">
              <a:buFont typeface="+mj-lt"/>
              <a:buAutoNum type="arabicPeriod"/>
            </a:pPr>
            <a:r>
              <a:rPr lang="en-US" dirty="0" smtClean="0"/>
              <a:t>Each student will be given a Venn-diagram and directed to label it appropriately.</a:t>
            </a:r>
          </a:p>
          <a:p>
            <a:pPr marL="578358" lvl="0" indent="-514350">
              <a:buFont typeface="+mj-lt"/>
              <a:buAutoNum type="arabicPeriod"/>
            </a:pPr>
            <a:r>
              <a:rPr lang="en-US" dirty="0" smtClean="0"/>
              <a:t>Each student will grab 3 pieces of candy.</a:t>
            </a:r>
          </a:p>
          <a:p>
            <a:pPr marL="578358" lvl="0" indent="-514350">
              <a:buFont typeface="+mj-lt"/>
              <a:buAutoNum type="arabicPeriod"/>
            </a:pPr>
            <a:r>
              <a:rPr lang="en-US" dirty="0" smtClean="0"/>
              <a:t>Students will then put each piece of candy in the necessary part of the Venn-diagram.</a:t>
            </a:r>
          </a:p>
          <a:p>
            <a:pPr marL="578358" lvl="0" indent="-514350">
              <a:buFont typeface="+mj-lt"/>
              <a:buAutoNum type="arabicPeriod"/>
            </a:pPr>
            <a:r>
              <a:rPr lang="en-US" dirty="0" smtClean="0"/>
              <a:t>After, they are finished they will come to the board and put tally marks in each part of the diagram that matches their Venn-diagram. </a:t>
            </a:r>
          </a:p>
          <a:p>
            <a:pPr marL="578358" lvl="0" indent="-514350">
              <a:buFont typeface="+mj-lt"/>
              <a:buAutoNum type="arabicPeriod"/>
            </a:pPr>
            <a:r>
              <a:rPr lang="en-US" dirty="0" smtClean="0"/>
              <a:t>Then, as a class we will look over the Venn-diagram and observe what we see and answer questions.</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00200"/>
            <a:ext cx="8686800" cy="2694432"/>
          </a:xfrm>
        </p:spPr>
        <p:txBody>
          <a:bodyPr>
            <a:normAutofit fontScale="90000"/>
          </a:bodyPr>
          <a:lstStyle/>
          <a:p>
            <a:r>
              <a:rPr lang="en-US" dirty="0" smtClean="0"/>
              <a:t>Fill in your Venn Diagrams with your candy then come to front and put a tally in each appropriate circle to match your Venn diagram.</a:t>
            </a:r>
            <a:endParaRPr lang="en-US" dirty="0"/>
          </a:p>
        </p:txBody>
      </p:sp>
    </p:spTree>
    <p:extLst>
      <p:ext uri="{BB962C8B-B14F-4D97-AF65-F5344CB8AC3E}">
        <p14:creationId xmlns:p14="http://schemas.microsoft.com/office/powerpoint/2010/main" val="2678792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a class we should have…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59811605"/>
              </p:ext>
            </p:extLst>
          </p:nvPr>
        </p:nvGraphicFramePr>
        <p:xfrm>
          <a:off x="457200" y="16002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4381500" y="2590800"/>
            <a:ext cx="228600" cy="584775"/>
          </a:xfrm>
          <a:prstGeom prst="rect">
            <a:avLst/>
          </a:prstGeom>
          <a:noFill/>
        </p:spPr>
        <p:txBody>
          <a:bodyPr wrap="square" rtlCol="0">
            <a:spAutoFit/>
          </a:bodyPr>
          <a:lstStyle/>
          <a:p>
            <a:r>
              <a:rPr lang="en-US" sz="3200" b="1" dirty="0" smtClean="0"/>
              <a:t>8</a:t>
            </a:r>
            <a:endParaRPr lang="en-US" sz="3200" b="1" dirty="0"/>
          </a:p>
        </p:txBody>
      </p:sp>
      <p:sp>
        <p:nvSpPr>
          <p:cNvPr id="7" name="TextBox 6"/>
          <p:cNvSpPr txBox="1"/>
          <p:nvPr/>
        </p:nvSpPr>
        <p:spPr>
          <a:xfrm>
            <a:off x="4297680" y="3175575"/>
            <a:ext cx="350520" cy="646331"/>
          </a:xfrm>
          <a:prstGeom prst="rect">
            <a:avLst/>
          </a:prstGeom>
          <a:noFill/>
        </p:spPr>
        <p:txBody>
          <a:bodyPr wrap="square" rtlCol="0">
            <a:spAutoFit/>
          </a:bodyPr>
          <a:lstStyle/>
          <a:p>
            <a:r>
              <a:rPr lang="en-US" sz="3600" b="1" dirty="0" smtClean="0"/>
              <a:t>6</a:t>
            </a:r>
            <a:endParaRPr lang="en-US" sz="3600" b="1" dirty="0"/>
          </a:p>
        </p:txBody>
      </p:sp>
      <p:sp>
        <p:nvSpPr>
          <p:cNvPr id="8" name="TextBox 7"/>
          <p:cNvSpPr txBox="1"/>
          <p:nvPr/>
        </p:nvSpPr>
        <p:spPr>
          <a:xfrm>
            <a:off x="3733800" y="3498740"/>
            <a:ext cx="304800" cy="707886"/>
          </a:xfrm>
          <a:prstGeom prst="rect">
            <a:avLst/>
          </a:prstGeom>
          <a:noFill/>
        </p:spPr>
        <p:txBody>
          <a:bodyPr wrap="square" rtlCol="0">
            <a:spAutoFit/>
          </a:bodyPr>
          <a:lstStyle/>
          <a:p>
            <a:r>
              <a:rPr lang="en-US" sz="4000" b="1" dirty="0" smtClean="0"/>
              <a:t>4</a:t>
            </a:r>
            <a:endParaRPr lang="en-US" sz="4000" b="1" dirty="0"/>
          </a:p>
        </p:txBody>
      </p:sp>
      <p:sp>
        <p:nvSpPr>
          <p:cNvPr id="9" name="TextBox 8"/>
          <p:cNvSpPr txBox="1"/>
          <p:nvPr/>
        </p:nvSpPr>
        <p:spPr>
          <a:xfrm>
            <a:off x="762000" y="1981200"/>
            <a:ext cx="1447800" cy="369332"/>
          </a:xfrm>
          <a:prstGeom prst="rect">
            <a:avLst/>
          </a:prstGeom>
          <a:noFill/>
        </p:spPr>
        <p:txBody>
          <a:bodyPr wrap="square" rtlCol="0">
            <a:spAutoFit/>
          </a:bodyPr>
          <a:lstStyle/>
          <a:p>
            <a:r>
              <a:rPr lang="en-US" dirty="0" smtClean="0"/>
              <a:t>Chocolate</a:t>
            </a:r>
            <a:endParaRPr lang="en-US" dirty="0"/>
          </a:p>
        </p:txBody>
      </p:sp>
      <p:sp>
        <p:nvSpPr>
          <p:cNvPr id="10" name="TextBox 9"/>
          <p:cNvSpPr txBox="1"/>
          <p:nvPr/>
        </p:nvSpPr>
        <p:spPr>
          <a:xfrm>
            <a:off x="6858000" y="2057400"/>
            <a:ext cx="1524000" cy="369332"/>
          </a:xfrm>
          <a:prstGeom prst="rect">
            <a:avLst/>
          </a:prstGeom>
          <a:noFill/>
        </p:spPr>
        <p:txBody>
          <a:bodyPr wrap="square" rtlCol="0">
            <a:spAutoFit/>
          </a:bodyPr>
          <a:lstStyle/>
          <a:p>
            <a:r>
              <a:rPr lang="en-US" dirty="0" smtClean="0"/>
              <a:t>Peanuts</a:t>
            </a:r>
            <a:endParaRPr lang="en-US" dirty="0"/>
          </a:p>
        </p:txBody>
      </p:sp>
      <p:sp>
        <p:nvSpPr>
          <p:cNvPr id="11" name="TextBox 10"/>
          <p:cNvSpPr txBox="1"/>
          <p:nvPr/>
        </p:nvSpPr>
        <p:spPr>
          <a:xfrm>
            <a:off x="2057400" y="5579626"/>
            <a:ext cx="1371600" cy="369332"/>
          </a:xfrm>
          <a:prstGeom prst="rect">
            <a:avLst/>
          </a:prstGeom>
          <a:noFill/>
        </p:spPr>
        <p:txBody>
          <a:bodyPr wrap="square" rtlCol="0">
            <a:spAutoFit/>
          </a:bodyPr>
          <a:lstStyle/>
          <a:p>
            <a:r>
              <a:rPr lang="en-US" dirty="0" smtClean="0"/>
              <a:t>Caramel</a:t>
            </a:r>
            <a:endParaRPr lang="en-US" dirty="0"/>
          </a:p>
        </p:txBody>
      </p:sp>
      <p:sp>
        <p:nvSpPr>
          <p:cNvPr id="3" name="TextBox 2"/>
          <p:cNvSpPr txBox="1"/>
          <p:nvPr/>
        </p:nvSpPr>
        <p:spPr>
          <a:xfrm>
            <a:off x="6477000" y="4953000"/>
            <a:ext cx="2133600" cy="1815882"/>
          </a:xfrm>
          <a:prstGeom prst="rect">
            <a:avLst/>
          </a:prstGeom>
          <a:noFill/>
        </p:spPr>
        <p:txBody>
          <a:bodyPr wrap="square" rtlCol="0">
            <a:spAutoFit/>
          </a:bodyPr>
          <a:lstStyle/>
          <a:p>
            <a:r>
              <a:rPr lang="en-US" sz="2800" dirty="0" smtClean="0"/>
              <a:t>So, there are 33 pieces of candy</a:t>
            </a:r>
            <a:r>
              <a:rPr lang="en-US" dirty="0" smtClean="0"/>
              <a:t>.</a:t>
            </a:r>
            <a:endParaRPr lang="en-US" dirty="0"/>
          </a:p>
        </p:txBody>
      </p:sp>
    </p:spTree>
    <p:extLst>
      <p:ext uri="{BB962C8B-B14F-4D97-AF65-F5344CB8AC3E}">
        <p14:creationId xmlns:p14="http://schemas.microsoft.com/office/powerpoint/2010/main" val="1460080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331</TotalTime>
  <Words>382</Words>
  <Application>Microsoft Office PowerPoint</Application>
  <PresentationFormat>On-screen Show (4:3)</PresentationFormat>
  <Paragraphs>53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Verve</vt:lpstr>
      <vt:lpstr>Venn Diagrams</vt:lpstr>
      <vt:lpstr>Materials</vt:lpstr>
      <vt:lpstr>Anticipatory Set…</vt:lpstr>
      <vt:lpstr>Goals…</vt:lpstr>
      <vt:lpstr>Objectives…</vt:lpstr>
      <vt:lpstr>Definitions</vt:lpstr>
      <vt:lpstr>Procedure:</vt:lpstr>
      <vt:lpstr>Fill in your Venn Diagrams with your candy then come to front and put a tally in each appropriate circle to match your Venn diagram.</vt:lpstr>
      <vt:lpstr>As a class we should have…</vt:lpstr>
      <vt:lpstr>Questions…</vt:lpstr>
      <vt:lpstr> Higher Level thinking Problem:</vt:lpstr>
      <vt:lpstr>Solution…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Venn Diagrams</dc:title>
  <dc:creator>Mount Saint Mary College</dc:creator>
  <cp:lastModifiedBy>Tod's</cp:lastModifiedBy>
  <cp:revision>27</cp:revision>
  <dcterms:created xsi:type="dcterms:W3CDTF">2012-04-30T14:50:11Z</dcterms:created>
  <dcterms:modified xsi:type="dcterms:W3CDTF">2012-05-10T00:16:34Z</dcterms:modified>
</cp:coreProperties>
</file>